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7" r:id="rId5"/>
    <p:sldId id="277" r:id="rId6"/>
    <p:sldId id="278" r:id="rId7"/>
    <p:sldId id="283" r:id="rId8"/>
    <p:sldId id="280" r:id="rId9"/>
    <p:sldId id="285" r:id="rId10"/>
    <p:sldId id="282" r:id="rId11"/>
    <p:sldId id="279" r:id="rId12"/>
    <p:sldId id="284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BCF0"/>
    <a:srgbClr val="FF0000"/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7949" autoAdjust="0"/>
  </p:normalViewPr>
  <p:slideViewPr>
    <p:cSldViewPr snapToGrid="0" showGuides="1">
      <p:cViewPr varScale="1">
        <p:scale>
          <a:sx n="85" d="100"/>
          <a:sy n="85" d="100"/>
        </p:scale>
        <p:origin x="590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11/1/2019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gif>
</file>

<file path=ppt/media/image11.gif>
</file>

<file path=ppt/media/image12.png>
</file>

<file path=ppt/media/image13.png>
</file>

<file path=ppt/media/image14.gif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11/1/2019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244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11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77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2DFD46-BF74-47BA-A496-92ED1979C3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2150F9-14BF-4DCB-884D-49596914C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3383C6B-3BE4-4380-AF26-1C21492FC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298D65-1027-4897-A948-DCEEF8FC3D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1881DEA-0ECB-4310-ADF5-4337ACB433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11/1/2019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AE6FF2-8C59-44D7-AD73-9A40E0B7F607}"/>
              </a:ext>
            </a:extLst>
          </p:cNvPr>
          <p:cNvSpPr/>
          <p:nvPr/>
        </p:nvSpPr>
        <p:spPr>
          <a:xfrm>
            <a:off x="6175529" y="1207911"/>
            <a:ext cx="2223404" cy="812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Placeholder 8" descr="A picture containing building, city, church&#10;&#10;Description automatically generated">
            <a:extLst>
              <a:ext uri="{FF2B5EF4-FFF2-40B4-BE49-F238E27FC236}">
                <a16:creationId xmlns:a16="http://schemas.microsoft.com/office/drawing/2014/main" id="{80599A38-B1DB-47B2-8563-BD8115C74B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113" r="17113"/>
          <a:stretch>
            <a:fillRect/>
          </a:stretch>
        </p:blipFill>
        <p:spPr/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7D5899B-3418-4128-B801-300724F5DEC3}"/>
              </a:ext>
            </a:extLst>
          </p:cNvPr>
          <p:cNvSpPr/>
          <p:nvPr/>
        </p:nvSpPr>
        <p:spPr>
          <a:xfrm>
            <a:off x="6175528" y="3560989"/>
            <a:ext cx="3616171" cy="812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5100" y="4334123"/>
            <a:ext cx="5143500" cy="503167"/>
          </a:xfrm>
        </p:spPr>
        <p:txBody>
          <a:bodyPr/>
          <a:lstStyle/>
          <a:p>
            <a:r>
              <a:rPr lang="en-US" sz="3600" dirty="0" err="1"/>
              <a:t>Sabbah</a:t>
            </a:r>
            <a:r>
              <a:rPr lang="en-US" sz="3600" dirty="0"/>
              <a:t> &amp; Elliott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DF01EB-2C7F-41BF-802C-276408E54255}"/>
              </a:ext>
            </a:extLst>
          </p:cNvPr>
          <p:cNvSpPr/>
          <p:nvPr/>
        </p:nvSpPr>
        <p:spPr>
          <a:xfrm>
            <a:off x="6515100" y="3542420"/>
            <a:ext cx="3579283" cy="5031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5100" y="2362909"/>
            <a:ext cx="5143500" cy="2090808"/>
          </a:xfrm>
        </p:spPr>
        <p:txBody>
          <a:bodyPr/>
          <a:lstStyle/>
          <a:p>
            <a:r>
              <a:rPr lang="en-US" sz="4000" dirty="0"/>
              <a:t>Barcelona</a:t>
            </a:r>
            <a:br>
              <a:rPr lang="en-US" sz="4000" dirty="0"/>
            </a:br>
            <a:r>
              <a:rPr lang="en-US" sz="4000" dirty="0"/>
              <a:t>Road traffic accidents:</a:t>
            </a:r>
            <a:br>
              <a:rPr lang="en-US" sz="4000" dirty="0"/>
            </a:br>
            <a:r>
              <a:rPr lang="en-US" sz="4000" dirty="0"/>
              <a:t>what happens in august?</a:t>
            </a:r>
            <a:br>
              <a:rPr lang="en-US" sz="4000" dirty="0"/>
            </a:b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10" name="Picture Placeholder 9" descr="A picture containing building, city, church&#10;&#10;Description automatically generated">
            <a:extLst>
              <a:ext uri="{FF2B5EF4-FFF2-40B4-BE49-F238E27FC236}">
                <a16:creationId xmlns:a16="http://schemas.microsoft.com/office/drawing/2014/main" id="{14376859-6668-4135-B332-2F4E7C0C798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113" r="17113"/>
          <a:stretch>
            <a:fillRect/>
          </a:stretch>
        </p:blipFill>
        <p:spPr/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001BB12-FACD-4762-AE08-D05363303427}"/>
              </a:ext>
            </a:extLst>
          </p:cNvPr>
          <p:cNvSpPr/>
          <p:nvPr/>
        </p:nvSpPr>
        <p:spPr>
          <a:xfrm>
            <a:off x="6305550" y="4080448"/>
            <a:ext cx="4000500" cy="1615502"/>
          </a:xfrm>
          <a:prstGeom prst="rect">
            <a:avLst/>
          </a:prstGeom>
          <a:ln>
            <a:solidFill>
              <a:srgbClr val="2C56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2231DD-C1F6-4312-9A6B-B93E6808C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B527D-CBBB-4EA7-96F8-2A06B9006D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i="1" dirty="0"/>
              <a:t>Skills used…</a:t>
            </a:r>
          </a:p>
          <a:p>
            <a:r>
              <a:rPr lang="en-AU" dirty="0"/>
              <a:t>Locate</a:t>
            </a:r>
          </a:p>
          <a:p>
            <a:r>
              <a:rPr lang="en-AU" dirty="0"/>
              <a:t>Understand </a:t>
            </a:r>
          </a:p>
          <a:p>
            <a:r>
              <a:rPr lang="en-AU" dirty="0"/>
              <a:t>Pandas, SQL</a:t>
            </a:r>
          </a:p>
          <a:p>
            <a:r>
              <a:rPr lang="en-AU" dirty="0"/>
              <a:t>Interrogate</a:t>
            </a:r>
          </a:p>
          <a:p>
            <a:r>
              <a:rPr lang="en-AU" dirty="0"/>
              <a:t>Report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C4F1AA-4777-4416-862B-A7DBF829A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Project goals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DE6569-D444-4851-9F7D-12248735A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83489"/>
            <a:ext cx="4175760" cy="417576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7242385-2657-46DB-A33C-66195DD67E1E}"/>
              </a:ext>
            </a:extLst>
          </p:cNvPr>
          <p:cNvSpPr/>
          <p:nvPr/>
        </p:nvSpPr>
        <p:spPr>
          <a:xfrm>
            <a:off x="-426720" y="2484120"/>
            <a:ext cx="4663440" cy="13868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EE07-E312-45FC-94CA-30D50E8C87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2045335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AU" i="1" dirty="0"/>
              <a:t>Our playlist…</a:t>
            </a:r>
          </a:p>
          <a:p>
            <a:r>
              <a:rPr lang="en-AU" dirty="0"/>
              <a:t>‘Here comes the summer sun’</a:t>
            </a:r>
          </a:p>
          <a:p>
            <a:r>
              <a:rPr lang="en-AU" dirty="0"/>
              <a:t>‘A hard days night’</a:t>
            </a:r>
          </a:p>
          <a:p>
            <a:r>
              <a:rPr lang="en-AU" dirty="0"/>
              <a:t>‘Working 9 to 5’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4820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D5AEA7D-0E95-4D10-B5AD-BA715E7BA94C}"/>
              </a:ext>
            </a:extLst>
          </p:cNvPr>
          <p:cNvSpPr/>
          <p:nvPr/>
        </p:nvSpPr>
        <p:spPr>
          <a:xfrm>
            <a:off x="-600635" y="3794760"/>
            <a:ext cx="1048870" cy="1835075"/>
          </a:xfrm>
          <a:prstGeom prst="rect">
            <a:avLst/>
          </a:prstGeom>
          <a:solidFill>
            <a:srgbClr val="65BCF0"/>
          </a:solidFill>
          <a:ln>
            <a:solidFill>
              <a:srgbClr val="65BC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2231DD-C1F6-4312-9A6B-B93E6808C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549" y="6455739"/>
            <a:ext cx="294460" cy="187367"/>
          </a:xfrm>
        </p:spPr>
        <p:txBody>
          <a:bodyPr/>
          <a:lstStyle/>
          <a:p>
            <a:fld id="{9EC71654-96A5-4280-94F3-931C61A9F92C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EE07-E312-45FC-94CA-30D50E8C87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i="1" dirty="0"/>
              <a:t>Who, why?</a:t>
            </a:r>
          </a:p>
          <a:p>
            <a:r>
              <a:rPr lang="en-AU" dirty="0"/>
              <a:t>Open Data BCN</a:t>
            </a:r>
          </a:p>
          <a:p>
            <a:r>
              <a:rPr lang="en-AU" dirty="0"/>
              <a:t>“Hem après </a:t>
            </a:r>
            <a:r>
              <a:rPr lang="en-AU" dirty="0" err="1"/>
              <a:t>català</a:t>
            </a:r>
            <a:r>
              <a:rPr lang="en-AU" dirty="0"/>
              <a:t>”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B527D-CBBB-4EA7-96F8-2A06B9006D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i="1" dirty="0"/>
              <a:t>Where, what, when?</a:t>
            </a:r>
          </a:p>
          <a:p>
            <a:r>
              <a:rPr lang="en-AU" dirty="0"/>
              <a:t>Repeating identifiers, UTF8, trailing white space</a:t>
            </a:r>
          </a:p>
          <a:p>
            <a:r>
              <a:rPr lang="en-AU" dirty="0"/>
              <a:t>Process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C4F1AA-4777-4416-862B-A7DBF829A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source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82F67F-5074-4DD7-86BC-B78E34685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53" y="3794760"/>
            <a:ext cx="5906347" cy="33223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7C2017-325C-4813-8DD2-C566E03D8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3794760"/>
            <a:ext cx="5906347" cy="332232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D34D7A1-BF50-45C7-A816-B4DFA0428CF5}"/>
              </a:ext>
            </a:extLst>
          </p:cNvPr>
          <p:cNvSpPr/>
          <p:nvPr/>
        </p:nvSpPr>
        <p:spPr>
          <a:xfrm>
            <a:off x="11827479" y="3794759"/>
            <a:ext cx="1048870" cy="1835075"/>
          </a:xfrm>
          <a:prstGeom prst="rect">
            <a:avLst/>
          </a:prstGeom>
          <a:solidFill>
            <a:srgbClr val="65BCF0"/>
          </a:solidFill>
          <a:ln>
            <a:solidFill>
              <a:srgbClr val="65BC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1273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E6D0A5-CFC7-437C-932E-97E18774B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44F58-E21B-4A51-ACED-3004616733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FE50DD-6339-4495-ADF8-A54094EC46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ACE71AF-100E-4A14-9692-4166597A7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ERD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4E138A1C-9EAC-4D5B-A7D1-AAA4E17629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1191125"/>
              </p:ext>
            </p:extLst>
          </p:nvPr>
        </p:nvGraphicFramePr>
        <p:xfrm>
          <a:off x="7234519" y="4200510"/>
          <a:ext cx="3104776" cy="18641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4776">
                  <a:extLst>
                    <a:ext uri="{9D8B030D-6E8A-4147-A177-3AD203B41FA5}">
                      <a16:colId xmlns:a16="http://schemas.microsoft.com/office/drawing/2014/main" val="1003031443"/>
                    </a:ext>
                  </a:extLst>
                </a:gridCol>
              </a:tblGrid>
              <a:tr h="328779">
                <a:tc>
                  <a:txBody>
                    <a:bodyPr/>
                    <a:lstStyle/>
                    <a:p>
                      <a:r>
                        <a:rPr lang="en-AU" dirty="0"/>
                        <a:t>street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449852"/>
                  </a:ext>
                </a:extLst>
              </a:tr>
              <a:tr h="32877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dirty="0" err="1"/>
                        <a:t>accident_id</a:t>
                      </a:r>
                      <a:r>
                        <a:rPr lang="en-AU" b="1" dirty="0"/>
                        <a:t> (</a:t>
                      </a:r>
                      <a:r>
                        <a:rPr lang="en-AU" b="1" dirty="0" err="1"/>
                        <a:t>Codi_expedient</a:t>
                      </a:r>
                      <a:r>
                        <a:rPr lang="en-AU" b="1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917299"/>
                  </a:ext>
                </a:extLst>
              </a:tr>
              <a:tr h="32877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 err="1"/>
                        <a:t>street_name</a:t>
                      </a:r>
                      <a:r>
                        <a:rPr lang="en-AU" dirty="0"/>
                        <a:t> (</a:t>
                      </a:r>
                      <a:r>
                        <a:rPr lang="en-AU" dirty="0" err="1"/>
                        <a:t>Nom_carrer</a:t>
                      </a:r>
                      <a:r>
                        <a:rPr lang="en-AU" dirty="0"/>
                        <a:t>)</a:t>
                      </a:r>
                      <a:endParaRPr lang="en-AU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368474"/>
                  </a:ext>
                </a:extLst>
              </a:tr>
              <a:tr h="32877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 err="1"/>
                        <a:t>suburb_name</a:t>
                      </a:r>
                      <a:r>
                        <a:rPr lang="en-AU" dirty="0"/>
                        <a:t> (</a:t>
                      </a:r>
                      <a:r>
                        <a:rPr lang="en-AU" dirty="0" err="1"/>
                        <a:t>Nom_barri</a:t>
                      </a:r>
                      <a:r>
                        <a:rPr lang="en-AU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570764"/>
                  </a:ext>
                </a:extLst>
              </a:tr>
              <a:tr h="4010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 err="1"/>
                        <a:t>district_name</a:t>
                      </a:r>
                      <a:r>
                        <a:rPr lang="en-AU" dirty="0"/>
                        <a:t> (</a:t>
                      </a:r>
                      <a:r>
                        <a:rPr lang="en-AU" dirty="0" err="1"/>
                        <a:t>Nom_districte</a:t>
                      </a:r>
                      <a:r>
                        <a:rPr lang="en-AU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308387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42429CB7-5EF1-4D53-BAB9-91FEFBD2E0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079834"/>
              </p:ext>
            </p:extLst>
          </p:nvPr>
        </p:nvGraphicFramePr>
        <p:xfrm>
          <a:off x="1783977" y="3839828"/>
          <a:ext cx="3104776" cy="221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4776">
                  <a:extLst>
                    <a:ext uri="{9D8B030D-6E8A-4147-A177-3AD203B41FA5}">
                      <a16:colId xmlns:a16="http://schemas.microsoft.com/office/drawing/2014/main" val="1003031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err="1"/>
                        <a:t>accident_datetime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449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dirty="0" err="1"/>
                        <a:t>accident_id</a:t>
                      </a:r>
                      <a:r>
                        <a:rPr lang="en-AU" b="1" dirty="0"/>
                        <a:t> (</a:t>
                      </a:r>
                      <a:r>
                        <a:rPr lang="en-AU" b="1" dirty="0" err="1"/>
                        <a:t>Codi_expedient</a:t>
                      </a:r>
                      <a:r>
                        <a:rPr lang="en-AU" b="1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91729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err="1"/>
                        <a:t>hour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Hora_dia</a:t>
                      </a:r>
                      <a:r>
                        <a:rPr lang="es-E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57076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err="1"/>
                        <a:t>day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Dia_mes</a:t>
                      </a:r>
                      <a:r>
                        <a:rPr lang="es-E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1100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err="1"/>
                        <a:t>month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Mes_any</a:t>
                      </a:r>
                      <a:r>
                        <a:rPr lang="es-E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308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 err="1"/>
                        <a:t>year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Any</a:t>
                      </a:r>
                      <a:r>
                        <a:rPr lang="es-ES" dirty="0"/>
                        <a:t>)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7835866"/>
                  </a:ext>
                </a:extLst>
              </a:tr>
            </a:tbl>
          </a:graphicData>
        </a:graphic>
      </p:graphicFrame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F55E26DD-0A90-481F-997B-0C231D5987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008085"/>
              </p:ext>
            </p:extLst>
          </p:nvPr>
        </p:nvGraphicFramePr>
        <p:xfrm>
          <a:off x="7234519" y="1683275"/>
          <a:ext cx="3104776" cy="221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4776">
                  <a:extLst>
                    <a:ext uri="{9D8B030D-6E8A-4147-A177-3AD203B41FA5}">
                      <a16:colId xmlns:a16="http://schemas.microsoft.com/office/drawing/2014/main" val="1003031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err="1"/>
                        <a:t>accident_location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449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dirty="0" err="1"/>
                        <a:t>accident_id</a:t>
                      </a:r>
                      <a:r>
                        <a:rPr lang="en-AU" b="1" dirty="0"/>
                        <a:t> (</a:t>
                      </a:r>
                      <a:r>
                        <a:rPr lang="en-AU" b="1" dirty="0" err="1"/>
                        <a:t>Codi_expedient</a:t>
                      </a:r>
                      <a:r>
                        <a:rPr lang="en-AU" b="1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917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0" dirty="0" err="1"/>
                        <a:t>X_coord</a:t>
                      </a:r>
                      <a:r>
                        <a:rPr lang="es-ES" b="0" dirty="0"/>
                        <a:t> (</a:t>
                      </a:r>
                      <a:r>
                        <a:rPr lang="es-ES" b="0" dirty="0" err="1"/>
                        <a:t>Coordenada_UTM_X</a:t>
                      </a:r>
                      <a:r>
                        <a:rPr lang="es-ES" b="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570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0" dirty="0" err="1"/>
                        <a:t>Y_coord</a:t>
                      </a:r>
                      <a:r>
                        <a:rPr lang="es-ES" b="0" dirty="0"/>
                        <a:t> (</a:t>
                      </a:r>
                      <a:r>
                        <a:rPr lang="es-ES" b="0" dirty="0" err="1"/>
                        <a:t>Coordenada_UTM_Y</a:t>
                      </a:r>
                      <a:r>
                        <a:rPr lang="es-ES" b="0" dirty="0"/>
                        <a:t>)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308387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0" dirty="0" err="1"/>
                        <a:t>longitude</a:t>
                      </a:r>
                      <a:r>
                        <a:rPr lang="es-ES" b="0" dirty="0"/>
                        <a:t> (Longitud)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7835866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0" dirty="0" err="1"/>
                        <a:t>latitude</a:t>
                      </a:r>
                      <a:r>
                        <a:rPr lang="es-ES" b="0" dirty="0"/>
                        <a:t> (Latitud</a:t>
                      </a:r>
                      <a:r>
                        <a:rPr lang="en-AU" b="0" dirty="0"/>
                        <a:t>)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940409"/>
                  </a:ext>
                </a:extLst>
              </a:tr>
            </a:tbl>
          </a:graphicData>
        </a:graphic>
      </p:graphicFrame>
      <p:graphicFrame>
        <p:nvGraphicFramePr>
          <p:cNvPr id="9" name="Table 2">
            <a:extLst>
              <a:ext uri="{FF2B5EF4-FFF2-40B4-BE49-F238E27FC236}">
                <a16:creationId xmlns:a16="http://schemas.microsoft.com/office/drawing/2014/main" id="{79163043-37C5-4594-9E34-1105B440A1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385417"/>
              </p:ext>
            </p:extLst>
          </p:nvPr>
        </p:nvGraphicFramePr>
        <p:xfrm>
          <a:off x="1783977" y="1683275"/>
          <a:ext cx="369345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3459">
                  <a:extLst>
                    <a:ext uri="{9D8B030D-6E8A-4147-A177-3AD203B41FA5}">
                      <a16:colId xmlns:a16="http://schemas.microsoft.com/office/drawing/2014/main" val="17909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accident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754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dirty="0" err="1"/>
                        <a:t>accident_id</a:t>
                      </a:r>
                      <a:r>
                        <a:rPr lang="en-AU" b="1" dirty="0"/>
                        <a:t> (</a:t>
                      </a:r>
                      <a:r>
                        <a:rPr lang="en-AU" b="1" dirty="0" err="1"/>
                        <a:t>Codi_expedient</a:t>
                      </a:r>
                      <a:r>
                        <a:rPr lang="en-AU" b="1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20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dirty="0" err="1"/>
                        <a:t>street_ID</a:t>
                      </a:r>
                      <a:r>
                        <a:rPr lang="en-AU" b="0" dirty="0"/>
                        <a:t> (</a:t>
                      </a:r>
                      <a:r>
                        <a:rPr lang="fr-FR" b="0" dirty="0" err="1"/>
                        <a:t>Codi_carrer</a:t>
                      </a:r>
                      <a:r>
                        <a:rPr lang="fr-FR" b="0" dirty="0"/>
                        <a:t>)</a:t>
                      </a:r>
                      <a:endParaRPr lang="en-AU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270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 err="1"/>
                        <a:t>acc_desc</a:t>
                      </a:r>
                      <a:r>
                        <a:rPr lang="en-AU" dirty="0"/>
                        <a:t> (</a:t>
                      </a:r>
                      <a:r>
                        <a:rPr lang="en-AU" dirty="0" err="1"/>
                        <a:t>Descripcio_causa_vianant</a:t>
                      </a:r>
                      <a:r>
                        <a:rPr lang="en-AU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158257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4D2438-4356-41DB-BAC0-D7173ECB75BA}"/>
              </a:ext>
            </a:extLst>
          </p:cNvPr>
          <p:cNvCxnSpPr/>
          <p:nvPr/>
        </p:nvCxnSpPr>
        <p:spPr>
          <a:xfrm flipH="1">
            <a:off x="1138519" y="2232214"/>
            <a:ext cx="6454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8EACD97-3232-4056-907D-74E53AE95381}"/>
              </a:ext>
            </a:extLst>
          </p:cNvPr>
          <p:cNvCxnSpPr>
            <a:cxnSpLocks/>
          </p:cNvCxnSpPr>
          <p:nvPr/>
        </p:nvCxnSpPr>
        <p:spPr>
          <a:xfrm flipV="1">
            <a:off x="1138519" y="2232217"/>
            <a:ext cx="0" cy="21560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4FCBD0-1383-4424-BFB6-8427764B6C88}"/>
              </a:ext>
            </a:extLst>
          </p:cNvPr>
          <p:cNvCxnSpPr/>
          <p:nvPr/>
        </p:nvCxnSpPr>
        <p:spPr>
          <a:xfrm>
            <a:off x="1138519" y="4388230"/>
            <a:ext cx="645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4BB198F-3842-453D-8630-5D5C755231BB}"/>
              </a:ext>
            </a:extLst>
          </p:cNvPr>
          <p:cNvCxnSpPr/>
          <p:nvPr/>
        </p:nvCxnSpPr>
        <p:spPr>
          <a:xfrm>
            <a:off x="5477436" y="2599767"/>
            <a:ext cx="6723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8CA420F-A74F-4A0C-AA2C-02441E6C675F}"/>
              </a:ext>
            </a:extLst>
          </p:cNvPr>
          <p:cNvCxnSpPr>
            <a:cxnSpLocks/>
          </p:cNvCxnSpPr>
          <p:nvPr/>
        </p:nvCxnSpPr>
        <p:spPr>
          <a:xfrm>
            <a:off x="6149790" y="4769222"/>
            <a:ext cx="10847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3872C46-F8C0-4193-BA2B-195DA74BC5FA}"/>
              </a:ext>
            </a:extLst>
          </p:cNvPr>
          <p:cNvCxnSpPr>
            <a:cxnSpLocks/>
          </p:cNvCxnSpPr>
          <p:nvPr/>
        </p:nvCxnSpPr>
        <p:spPr>
          <a:xfrm>
            <a:off x="6149790" y="2599767"/>
            <a:ext cx="0" cy="21694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F6FC842-1905-4DCC-A47A-A8C08E9FD732}"/>
              </a:ext>
            </a:extLst>
          </p:cNvPr>
          <p:cNvCxnSpPr/>
          <p:nvPr/>
        </p:nvCxnSpPr>
        <p:spPr>
          <a:xfrm>
            <a:off x="5477436" y="2232214"/>
            <a:ext cx="17570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902CFDA-DC2B-4178-AEB3-7238AD40A186}"/>
              </a:ext>
            </a:extLst>
          </p:cNvPr>
          <p:cNvSpPr/>
          <p:nvPr/>
        </p:nvSpPr>
        <p:spPr>
          <a:xfrm>
            <a:off x="-360218" y="5403273"/>
            <a:ext cx="2014200" cy="22148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1387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Influence of month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Influence time of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F13A90-1A1A-4156-8652-B401F9B20192}"/>
              </a:ext>
            </a:extLst>
          </p:cNvPr>
          <p:cNvSpPr/>
          <p:nvPr/>
        </p:nvSpPr>
        <p:spPr>
          <a:xfrm>
            <a:off x="-579120" y="6173847"/>
            <a:ext cx="2286000" cy="10651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AC4FB3-637C-47B7-AB0E-CB85E12DD330}"/>
              </a:ext>
            </a:extLst>
          </p:cNvPr>
          <p:cNvSpPr/>
          <p:nvPr/>
        </p:nvSpPr>
        <p:spPr>
          <a:xfrm>
            <a:off x="2697536" y="2774534"/>
            <a:ext cx="2057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b="1" dirty="0"/>
              <a:t>10 - Oct	989</a:t>
            </a:r>
          </a:p>
          <a:p>
            <a:r>
              <a:rPr lang="en-AU" dirty="0"/>
              <a:t>5 - May 	874</a:t>
            </a:r>
          </a:p>
          <a:p>
            <a:r>
              <a:rPr lang="en-AU" dirty="0"/>
              <a:t>7 - July	864</a:t>
            </a:r>
          </a:p>
          <a:p>
            <a:r>
              <a:rPr lang="en-AU" dirty="0"/>
              <a:t>3 - Mar	862</a:t>
            </a:r>
          </a:p>
          <a:p>
            <a:r>
              <a:rPr lang="en-AU" dirty="0"/>
              <a:t>4 - Apr	853</a:t>
            </a:r>
          </a:p>
          <a:p>
            <a:r>
              <a:rPr lang="en-AU" dirty="0"/>
              <a:t>1 - Jan	851</a:t>
            </a:r>
          </a:p>
          <a:p>
            <a:r>
              <a:rPr lang="en-AU" dirty="0"/>
              <a:t>6 - Jun	828</a:t>
            </a:r>
          </a:p>
          <a:p>
            <a:r>
              <a:rPr lang="en-AU" dirty="0"/>
              <a:t>11 - Nov	805</a:t>
            </a:r>
          </a:p>
          <a:p>
            <a:r>
              <a:rPr lang="en-AU" dirty="0"/>
              <a:t>12 - Dec	800</a:t>
            </a:r>
          </a:p>
          <a:p>
            <a:r>
              <a:rPr lang="en-AU" dirty="0"/>
              <a:t>2 - Feb 	770</a:t>
            </a:r>
          </a:p>
          <a:p>
            <a:r>
              <a:rPr lang="en-AU" dirty="0"/>
              <a:t>9 - Sep	751</a:t>
            </a:r>
          </a:p>
          <a:p>
            <a:r>
              <a:rPr lang="en-AU" b="1" dirty="0"/>
              <a:t>8 - Aug	683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7DFD806-7B89-4C97-AC30-7AFE3CD95DC7}"/>
              </a:ext>
            </a:extLst>
          </p:cNvPr>
          <p:cNvSpPr/>
          <p:nvPr/>
        </p:nvSpPr>
        <p:spPr>
          <a:xfrm>
            <a:off x="6203596" y="789375"/>
            <a:ext cx="313525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Time (Hrs) </a:t>
            </a:r>
          </a:p>
          <a:p>
            <a:r>
              <a:rPr lang="en-AU" dirty="0"/>
              <a:t>0		165</a:t>
            </a:r>
          </a:p>
          <a:p>
            <a:r>
              <a:rPr lang="en-AU" dirty="0"/>
              <a:t>1		121</a:t>
            </a:r>
          </a:p>
          <a:p>
            <a:r>
              <a:rPr lang="en-AU" dirty="0"/>
              <a:t>2		85</a:t>
            </a:r>
          </a:p>
          <a:p>
            <a:r>
              <a:rPr lang="en-AU" dirty="0"/>
              <a:t>3		73</a:t>
            </a:r>
          </a:p>
          <a:p>
            <a:r>
              <a:rPr lang="en-AU" b="1" dirty="0"/>
              <a:t>4		66</a:t>
            </a:r>
          </a:p>
          <a:p>
            <a:r>
              <a:rPr lang="en-AU" dirty="0"/>
              <a:t>5		77</a:t>
            </a:r>
          </a:p>
          <a:p>
            <a:r>
              <a:rPr lang="en-AU" dirty="0"/>
              <a:t>6		195</a:t>
            </a:r>
          </a:p>
          <a:p>
            <a:r>
              <a:rPr lang="en-AU" dirty="0"/>
              <a:t>7		313</a:t>
            </a:r>
          </a:p>
          <a:p>
            <a:r>
              <a:rPr lang="en-AU" dirty="0"/>
              <a:t>8		546</a:t>
            </a:r>
          </a:p>
          <a:p>
            <a:r>
              <a:rPr lang="en-AU" dirty="0"/>
              <a:t>9		572</a:t>
            </a:r>
          </a:p>
          <a:p>
            <a:r>
              <a:rPr lang="en-AU" dirty="0"/>
              <a:t>10		511</a:t>
            </a:r>
          </a:p>
          <a:p>
            <a:r>
              <a:rPr lang="en-AU" dirty="0"/>
              <a:t>11		575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CFB631-A7A3-4B59-B9E9-BBA0D58D773C}"/>
              </a:ext>
            </a:extLst>
          </p:cNvPr>
          <p:cNvSpPr/>
          <p:nvPr/>
        </p:nvSpPr>
        <p:spPr>
          <a:xfrm>
            <a:off x="9062088" y="801392"/>
            <a:ext cx="264322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Time (Hrs) </a:t>
            </a:r>
          </a:p>
          <a:p>
            <a:r>
              <a:rPr lang="en-AU" dirty="0"/>
              <a:t>12		535</a:t>
            </a:r>
          </a:p>
          <a:p>
            <a:r>
              <a:rPr lang="en-AU" dirty="0"/>
              <a:t>13		677</a:t>
            </a:r>
          </a:p>
          <a:p>
            <a:r>
              <a:rPr lang="en-AU" dirty="0"/>
              <a:t>14		704</a:t>
            </a:r>
          </a:p>
          <a:p>
            <a:r>
              <a:rPr lang="en-AU" dirty="0"/>
              <a:t>15		615</a:t>
            </a:r>
          </a:p>
          <a:p>
            <a:r>
              <a:rPr lang="en-AU" b="1" dirty="0"/>
              <a:t>16		625</a:t>
            </a:r>
          </a:p>
          <a:p>
            <a:r>
              <a:rPr lang="en-AU" dirty="0"/>
              <a:t>17		622</a:t>
            </a:r>
          </a:p>
          <a:p>
            <a:r>
              <a:rPr lang="en-AU" dirty="0"/>
              <a:t>18		659</a:t>
            </a:r>
          </a:p>
          <a:p>
            <a:r>
              <a:rPr lang="en-AU" dirty="0"/>
              <a:t>19		605</a:t>
            </a:r>
          </a:p>
          <a:p>
            <a:r>
              <a:rPr lang="en-AU" dirty="0"/>
              <a:t>20		579</a:t>
            </a:r>
          </a:p>
          <a:p>
            <a:r>
              <a:rPr lang="en-AU" dirty="0"/>
              <a:t>21		427</a:t>
            </a:r>
          </a:p>
          <a:p>
            <a:r>
              <a:rPr lang="en-AU" dirty="0"/>
              <a:t>22		352</a:t>
            </a:r>
          </a:p>
          <a:p>
            <a:r>
              <a:rPr lang="en-AU" dirty="0"/>
              <a:t>23		231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800291-CCC6-4040-970E-BDD5F6CC982F}"/>
              </a:ext>
            </a:extLst>
          </p:cNvPr>
          <p:cNvSpPr/>
          <p:nvPr/>
        </p:nvSpPr>
        <p:spPr>
          <a:xfrm>
            <a:off x="2498718" y="2774534"/>
            <a:ext cx="1610348" cy="361354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E23270-3AE9-4720-853B-C37288D3E440}"/>
              </a:ext>
            </a:extLst>
          </p:cNvPr>
          <p:cNvSpPr/>
          <p:nvPr/>
        </p:nvSpPr>
        <p:spPr>
          <a:xfrm>
            <a:off x="9062088" y="2708582"/>
            <a:ext cx="2374161" cy="345311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B0154E-879E-4ED8-8AC1-09C9335775EA}"/>
              </a:ext>
            </a:extLst>
          </p:cNvPr>
          <p:cNvSpPr/>
          <p:nvPr/>
        </p:nvSpPr>
        <p:spPr>
          <a:xfrm>
            <a:off x="2492648" y="5783816"/>
            <a:ext cx="1610348" cy="361354"/>
          </a:xfrm>
          <a:prstGeom prst="rect">
            <a:avLst/>
          </a:prstGeom>
          <a:solidFill>
            <a:schemeClr val="accent3">
              <a:lumMod val="50000"/>
              <a:lumOff val="5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A2AA6E-C2AE-4E90-8A57-E04AA8FA7F2B}"/>
              </a:ext>
            </a:extLst>
          </p:cNvPr>
          <p:cNvSpPr/>
          <p:nvPr/>
        </p:nvSpPr>
        <p:spPr>
          <a:xfrm>
            <a:off x="6239737" y="2188339"/>
            <a:ext cx="2376000" cy="345600"/>
          </a:xfrm>
          <a:prstGeom prst="rect">
            <a:avLst/>
          </a:prstGeom>
          <a:solidFill>
            <a:schemeClr val="accent3">
              <a:lumMod val="50000"/>
              <a:lumOff val="5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8771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AUGUST – BY HOUR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OCTOBER– BY HOUR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F13A90-1A1A-4156-8652-B401F9B20192}"/>
              </a:ext>
            </a:extLst>
          </p:cNvPr>
          <p:cNvSpPr/>
          <p:nvPr/>
        </p:nvSpPr>
        <p:spPr>
          <a:xfrm>
            <a:off x="-579120" y="6173847"/>
            <a:ext cx="2286000" cy="10651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7DFD806-7B89-4C97-AC30-7AFE3CD95DC7}"/>
              </a:ext>
            </a:extLst>
          </p:cNvPr>
          <p:cNvSpPr/>
          <p:nvPr/>
        </p:nvSpPr>
        <p:spPr>
          <a:xfrm>
            <a:off x="6203596" y="789375"/>
            <a:ext cx="313525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Time (Hrs) 	#</a:t>
            </a:r>
          </a:p>
          <a:p>
            <a:r>
              <a:rPr lang="en-AU" dirty="0"/>
              <a:t>0		15</a:t>
            </a:r>
          </a:p>
          <a:p>
            <a:r>
              <a:rPr lang="en-AU" dirty="0"/>
              <a:t>1		16</a:t>
            </a:r>
          </a:p>
          <a:p>
            <a:r>
              <a:rPr lang="en-AU" dirty="0"/>
              <a:t>2		6</a:t>
            </a:r>
          </a:p>
          <a:p>
            <a:r>
              <a:rPr lang="en-AU" b="1" dirty="0"/>
              <a:t>3		5</a:t>
            </a:r>
          </a:p>
          <a:p>
            <a:r>
              <a:rPr lang="en-AU" dirty="0"/>
              <a:t>4		11</a:t>
            </a:r>
          </a:p>
          <a:p>
            <a:r>
              <a:rPr lang="en-AU" dirty="0"/>
              <a:t>5		8</a:t>
            </a:r>
          </a:p>
          <a:p>
            <a:r>
              <a:rPr lang="en-AU" dirty="0"/>
              <a:t>6		18</a:t>
            </a:r>
          </a:p>
          <a:p>
            <a:r>
              <a:rPr lang="en-AU" dirty="0"/>
              <a:t>7		36</a:t>
            </a:r>
          </a:p>
          <a:p>
            <a:r>
              <a:rPr lang="en-AU" dirty="0"/>
              <a:t>8		61</a:t>
            </a:r>
          </a:p>
          <a:p>
            <a:r>
              <a:rPr lang="en-AU" dirty="0"/>
              <a:t>9		64</a:t>
            </a:r>
          </a:p>
          <a:p>
            <a:r>
              <a:rPr lang="en-AU" dirty="0"/>
              <a:t>10		56</a:t>
            </a:r>
          </a:p>
          <a:p>
            <a:r>
              <a:rPr lang="en-AU" dirty="0"/>
              <a:t>11		51</a:t>
            </a:r>
          </a:p>
          <a:p>
            <a:endParaRPr lang="en-AU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CFB631-A7A3-4B59-B9E9-BBA0D58D773C}"/>
              </a:ext>
            </a:extLst>
          </p:cNvPr>
          <p:cNvSpPr/>
          <p:nvPr/>
        </p:nvSpPr>
        <p:spPr>
          <a:xfrm>
            <a:off x="9062088" y="801392"/>
            <a:ext cx="264322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Time (Hrs) 	#</a:t>
            </a:r>
          </a:p>
          <a:p>
            <a:r>
              <a:rPr lang="en-AU" dirty="0"/>
              <a:t>12		43</a:t>
            </a:r>
          </a:p>
          <a:p>
            <a:r>
              <a:rPr lang="en-AU" dirty="0"/>
              <a:t>13		61</a:t>
            </a:r>
          </a:p>
          <a:p>
            <a:r>
              <a:rPr lang="en-AU" dirty="0"/>
              <a:t>14		75</a:t>
            </a:r>
          </a:p>
          <a:p>
            <a:r>
              <a:rPr lang="en-AU" dirty="0"/>
              <a:t>15		55</a:t>
            </a:r>
          </a:p>
          <a:p>
            <a:r>
              <a:rPr lang="en-AU" dirty="0"/>
              <a:t>16		66</a:t>
            </a:r>
          </a:p>
          <a:p>
            <a:r>
              <a:rPr lang="en-AU" b="1" dirty="0"/>
              <a:t>17		79</a:t>
            </a:r>
          </a:p>
          <a:p>
            <a:r>
              <a:rPr lang="en-AU" dirty="0"/>
              <a:t>18		58</a:t>
            </a:r>
          </a:p>
          <a:p>
            <a:r>
              <a:rPr lang="en-AU" dirty="0"/>
              <a:t>19		57</a:t>
            </a:r>
          </a:p>
          <a:p>
            <a:r>
              <a:rPr lang="en-AU" dirty="0"/>
              <a:t>20		53</a:t>
            </a:r>
          </a:p>
          <a:p>
            <a:r>
              <a:rPr lang="en-AU" dirty="0"/>
              <a:t>21		30</a:t>
            </a:r>
          </a:p>
          <a:p>
            <a:r>
              <a:rPr lang="en-AU" dirty="0"/>
              <a:t>22		43</a:t>
            </a:r>
          </a:p>
          <a:p>
            <a:r>
              <a:rPr lang="en-AU" dirty="0"/>
              <a:t>23		22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E23270-3AE9-4720-853B-C37288D3E440}"/>
              </a:ext>
            </a:extLst>
          </p:cNvPr>
          <p:cNvSpPr/>
          <p:nvPr/>
        </p:nvSpPr>
        <p:spPr>
          <a:xfrm>
            <a:off x="8975680" y="2457769"/>
            <a:ext cx="2374161" cy="345311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A2AA6E-C2AE-4E90-8A57-E04AA8FA7F2B}"/>
              </a:ext>
            </a:extLst>
          </p:cNvPr>
          <p:cNvSpPr/>
          <p:nvPr/>
        </p:nvSpPr>
        <p:spPr>
          <a:xfrm>
            <a:off x="6162443" y="1895740"/>
            <a:ext cx="2376000" cy="345600"/>
          </a:xfrm>
          <a:prstGeom prst="rect">
            <a:avLst/>
          </a:prstGeom>
          <a:solidFill>
            <a:schemeClr val="accent3">
              <a:lumMod val="50000"/>
              <a:lumOff val="5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D503AA-B1B6-488B-BC16-F02AC4EA4E67}"/>
              </a:ext>
            </a:extLst>
          </p:cNvPr>
          <p:cNvSpPr/>
          <p:nvPr/>
        </p:nvSpPr>
        <p:spPr>
          <a:xfrm>
            <a:off x="486688" y="2887682"/>
            <a:ext cx="313525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Time (Hrs) 	#</a:t>
            </a:r>
          </a:p>
          <a:p>
            <a:r>
              <a:rPr lang="en-AU" dirty="0"/>
              <a:t>0		16</a:t>
            </a:r>
          </a:p>
          <a:p>
            <a:r>
              <a:rPr lang="en-AU" dirty="0"/>
              <a:t>1		10</a:t>
            </a:r>
          </a:p>
          <a:p>
            <a:r>
              <a:rPr lang="en-AU" dirty="0"/>
              <a:t>2		13</a:t>
            </a:r>
          </a:p>
          <a:p>
            <a:r>
              <a:rPr lang="en-AU" dirty="0"/>
              <a:t>3		7</a:t>
            </a:r>
          </a:p>
          <a:p>
            <a:r>
              <a:rPr lang="en-AU" b="1" dirty="0"/>
              <a:t>4		4</a:t>
            </a:r>
          </a:p>
          <a:p>
            <a:r>
              <a:rPr lang="en-AU" dirty="0"/>
              <a:t>5		9</a:t>
            </a:r>
          </a:p>
          <a:p>
            <a:r>
              <a:rPr lang="en-AU" dirty="0"/>
              <a:t>6		21</a:t>
            </a:r>
          </a:p>
          <a:p>
            <a:r>
              <a:rPr lang="en-AU" dirty="0"/>
              <a:t>7		17</a:t>
            </a:r>
          </a:p>
          <a:p>
            <a:r>
              <a:rPr lang="en-AU" dirty="0"/>
              <a:t>8		26</a:t>
            </a:r>
          </a:p>
          <a:p>
            <a:r>
              <a:rPr lang="en-AU" dirty="0"/>
              <a:t>9		30</a:t>
            </a:r>
          </a:p>
          <a:p>
            <a:r>
              <a:rPr lang="en-AU" dirty="0"/>
              <a:t>10		35</a:t>
            </a:r>
          </a:p>
          <a:p>
            <a:r>
              <a:rPr lang="en-AU" dirty="0"/>
              <a:t>11		47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170BBA-2D50-4E88-9D53-11E1924B694C}"/>
              </a:ext>
            </a:extLst>
          </p:cNvPr>
          <p:cNvSpPr/>
          <p:nvPr/>
        </p:nvSpPr>
        <p:spPr>
          <a:xfrm>
            <a:off x="3345180" y="2899699"/>
            <a:ext cx="264322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Time (Hrs) 	#</a:t>
            </a:r>
          </a:p>
          <a:p>
            <a:r>
              <a:rPr lang="en-AU" dirty="0"/>
              <a:t>12		38</a:t>
            </a:r>
          </a:p>
          <a:p>
            <a:r>
              <a:rPr lang="en-AU" b="1" dirty="0"/>
              <a:t>13		59</a:t>
            </a:r>
          </a:p>
          <a:p>
            <a:r>
              <a:rPr lang="en-AU" dirty="0"/>
              <a:t>14		48</a:t>
            </a:r>
          </a:p>
          <a:p>
            <a:r>
              <a:rPr lang="en-AU" dirty="0"/>
              <a:t>15		50</a:t>
            </a:r>
          </a:p>
          <a:p>
            <a:r>
              <a:rPr lang="en-AU" dirty="0"/>
              <a:t>16		39</a:t>
            </a:r>
          </a:p>
          <a:p>
            <a:r>
              <a:rPr lang="en-AU" dirty="0"/>
              <a:t>17		42</a:t>
            </a:r>
          </a:p>
          <a:p>
            <a:r>
              <a:rPr lang="en-AU" dirty="0"/>
              <a:t>18		37</a:t>
            </a:r>
          </a:p>
          <a:p>
            <a:r>
              <a:rPr lang="en-AU" dirty="0"/>
              <a:t>19		29</a:t>
            </a:r>
          </a:p>
          <a:p>
            <a:r>
              <a:rPr lang="en-AU" dirty="0"/>
              <a:t>20		31</a:t>
            </a:r>
          </a:p>
          <a:p>
            <a:r>
              <a:rPr lang="en-AU" dirty="0"/>
              <a:t>21		27</a:t>
            </a:r>
          </a:p>
          <a:p>
            <a:r>
              <a:rPr lang="en-AU" dirty="0"/>
              <a:t>22		29</a:t>
            </a:r>
          </a:p>
          <a:p>
            <a:r>
              <a:rPr lang="en-AU" dirty="0"/>
              <a:t>23		19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0886CF-4D9A-4429-A1A3-9F42098902BB}"/>
              </a:ext>
            </a:extLst>
          </p:cNvPr>
          <p:cNvSpPr/>
          <p:nvPr/>
        </p:nvSpPr>
        <p:spPr>
          <a:xfrm>
            <a:off x="3328416" y="3442855"/>
            <a:ext cx="2374161" cy="345311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BB4C2B-02D2-4D11-8997-92431DD30E32}"/>
              </a:ext>
            </a:extLst>
          </p:cNvPr>
          <p:cNvSpPr/>
          <p:nvPr/>
        </p:nvSpPr>
        <p:spPr>
          <a:xfrm>
            <a:off x="522829" y="4286646"/>
            <a:ext cx="2376000" cy="345600"/>
          </a:xfrm>
          <a:prstGeom prst="rect">
            <a:avLst/>
          </a:prstGeom>
          <a:solidFill>
            <a:schemeClr val="accent3">
              <a:lumMod val="50000"/>
              <a:lumOff val="5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061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Influence of SEASONS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District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F13A90-1A1A-4156-8652-B401F9B20192}"/>
              </a:ext>
            </a:extLst>
          </p:cNvPr>
          <p:cNvSpPr/>
          <p:nvPr/>
        </p:nvSpPr>
        <p:spPr>
          <a:xfrm>
            <a:off x="-579120" y="6173847"/>
            <a:ext cx="2286000" cy="10651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BF8E4A-9611-466C-8228-A37E0EAF1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3636" y="2888238"/>
            <a:ext cx="2667000" cy="3276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CEF47E-C19D-4906-A1A4-63C4DA9EF0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870"/>
          <a:stretch/>
        </p:blipFill>
        <p:spPr>
          <a:xfrm>
            <a:off x="7864992" y="706789"/>
            <a:ext cx="2667000" cy="401500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46D935D-5D65-4508-917F-62F646CBF80F}"/>
              </a:ext>
            </a:extLst>
          </p:cNvPr>
          <p:cNvSpPr/>
          <p:nvPr/>
        </p:nvSpPr>
        <p:spPr>
          <a:xfrm>
            <a:off x="8610600" y="1109807"/>
            <a:ext cx="1905000" cy="24166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59C4D7-978E-45A9-9174-6ED689610266}"/>
              </a:ext>
            </a:extLst>
          </p:cNvPr>
          <p:cNvSpPr/>
          <p:nvPr/>
        </p:nvSpPr>
        <p:spPr>
          <a:xfrm>
            <a:off x="8610600" y="1509857"/>
            <a:ext cx="1905000" cy="241660"/>
          </a:xfrm>
          <a:prstGeom prst="rect">
            <a:avLst/>
          </a:prstGeom>
          <a:solidFill>
            <a:schemeClr val="accent3">
              <a:lumMod val="50000"/>
              <a:lumOff val="5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DEB02D-9930-44B6-AF3A-A8FBEEFEA34D}"/>
              </a:ext>
            </a:extLst>
          </p:cNvPr>
          <p:cNvSpPr/>
          <p:nvPr/>
        </p:nvSpPr>
        <p:spPr>
          <a:xfrm>
            <a:off x="2705100" y="3637158"/>
            <a:ext cx="2141686" cy="464189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0B4046B-2857-49D8-929B-69E174D3D8EC}"/>
              </a:ext>
            </a:extLst>
          </p:cNvPr>
          <p:cNvSpPr/>
          <p:nvPr/>
        </p:nvSpPr>
        <p:spPr>
          <a:xfrm>
            <a:off x="2686050" y="4921944"/>
            <a:ext cx="2141686" cy="464189"/>
          </a:xfrm>
          <a:prstGeom prst="rect">
            <a:avLst/>
          </a:prstGeom>
          <a:solidFill>
            <a:schemeClr val="accent3">
              <a:lumMod val="50000"/>
              <a:lumOff val="5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6081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2231DD-C1F6-4312-9A6B-B93E6808C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EE07-E312-45FC-94CA-30D50E8C87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i="1" dirty="0"/>
              <a:t>We’re smart…</a:t>
            </a:r>
          </a:p>
          <a:p>
            <a:r>
              <a:rPr lang="en-AU" dirty="0"/>
              <a:t>Clean data in Pandas</a:t>
            </a:r>
          </a:p>
          <a:p>
            <a:r>
              <a:rPr lang="en-AU" dirty="0"/>
              <a:t>Create AWS DB</a:t>
            </a:r>
          </a:p>
          <a:p>
            <a:r>
              <a:rPr lang="en-AU" dirty="0"/>
              <a:t>Pandas -&gt; SQL</a:t>
            </a:r>
          </a:p>
          <a:p>
            <a:r>
              <a:rPr lang="en-AU" dirty="0"/>
              <a:t>Created relational DB</a:t>
            </a:r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B527D-CBBB-4EA7-96F8-2A06B9006D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i="1" dirty="0"/>
              <a:t>But could be smarter…</a:t>
            </a:r>
          </a:p>
          <a:p>
            <a:r>
              <a:rPr lang="en-AU" dirty="0"/>
              <a:t>Look at multiple years</a:t>
            </a:r>
          </a:p>
          <a:p>
            <a:r>
              <a:rPr lang="en-AU" dirty="0"/>
              <a:t>Overlay different data sets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AC4F1AA-4777-4416-862B-A7DBF829A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Learning &amp; Further research</a:t>
            </a:r>
          </a:p>
        </p:txBody>
      </p:sp>
      <p:pic>
        <p:nvPicPr>
          <p:cNvPr id="7" name="Picture 6" descr="A white cat with its mouth open&#10;&#10;Description automatically generated">
            <a:extLst>
              <a:ext uri="{FF2B5EF4-FFF2-40B4-BE49-F238E27FC236}">
                <a16:creationId xmlns:a16="http://schemas.microsoft.com/office/drawing/2014/main" id="{3EBCF642-A8E0-4E0B-B787-44608B35E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971" y="3429000"/>
            <a:ext cx="3142058" cy="340162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73A51F-225B-4D23-8044-363F5BF3D69A}"/>
              </a:ext>
            </a:extLst>
          </p:cNvPr>
          <p:cNvSpPr/>
          <p:nvPr/>
        </p:nvSpPr>
        <p:spPr>
          <a:xfrm>
            <a:off x="-1276350" y="6176963"/>
            <a:ext cx="3390900" cy="14239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3748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ACE71AF-100E-4A14-9692-4166597A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-252145"/>
            <a:ext cx="11150600" cy="920336"/>
          </a:xfrm>
        </p:spPr>
        <p:txBody>
          <a:bodyPr/>
          <a:lstStyle/>
          <a:p>
            <a:r>
              <a:rPr lang="en-AU" dirty="0"/>
              <a:t>Proposed ERD for future improvements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902CFDA-DC2B-4178-AEB3-7238AD40A186}"/>
              </a:ext>
            </a:extLst>
          </p:cNvPr>
          <p:cNvSpPr/>
          <p:nvPr/>
        </p:nvSpPr>
        <p:spPr>
          <a:xfrm>
            <a:off x="-360218" y="5403273"/>
            <a:ext cx="2014200" cy="22148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aphicFrame>
        <p:nvGraphicFramePr>
          <p:cNvPr id="18" name="Table 4">
            <a:extLst>
              <a:ext uri="{FF2B5EF4-FFF2-40B4-BE49-F238E27FC236}">
                <a16:creationId xmlns:a16="http://schemas.microsoft.com/office/drawing/2014/main" id="{13E516B9-FE07-44DB-A76A-031EB024B5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241064"/>
              </p:ext>
            </p:extLst>
          </p:nvPr>
        </p:nvGraphicFramePr>
        <p:xfrm>
          <a:off x="1362637" y="2402537"/>
          <a:ext cx="310477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4776">
                  <a:extLst>
                    <a:ext uri="{9D8B030D-6E8A-4147-A177-3AD203B41FA5}">
                      <a16:colId xmlns:a16="http://schemas.microsoft.com/office/drawing/2014/main" val="1003031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street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449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="1" dirty="0" err="1"/>
                        <a:t>Street_ID</a:t>
                      </a:r>
                      <a:r>
                        <a:rPr lang="en-AU" b="1" dirty="0"/>
                        <a:t> (</a:t>
                      </a:r>
                      <a:r>
                        <a:rPr lang="fr-FR" b="1" dirty="0" err="1"/>
                        <a:t>Codi_carrer</a:t>
                      </a:r>
                      <a:r>
                        <a:rPr lang="fr-FR" b="1" dirty="0"/>
                        <a:t>)</a:t>
                      </a:r>
                      <a:endParaRPr lang="en-A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917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err="1"/>
                        <a:t>street_name</a:t>
                      </a:r>
                      <a:r>
                        <a:rPr lang="en-AU" dirty="0"/>
                        <a:t> (</a:t>
                      </a:r>
                      <a:r>
                        <a:rPr lang="en-AU" dirty="0" err="1"/>
                        <a:t>Nom_carrer</a:t>
                      </a:r>
                      <a:r>
                        <a:rPr lang="en-AU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570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err="1"/>
                        <a:t>suburb_name</a:t>
                      </a:r>
                      <a:r>
                        <a:rPr lang="en-AU" dirty="0"/>
                        <a:t> (</a:t>
                      </a:r>
                      <a:r>
                        <a:rPr lang="en-AU" dirty="0" err="1"/>
                        <a:t>Nom_barri</a:t>
                      </a:r>
                      <a:r>
                        <a:rPr lang="en-AU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308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err="1"/>
                        <a:t>district_name</a:t>
                      </a:r>
                      <a:r>
                        <a:rPr lang="en-AU" dirty="0"/>
                        <a:t> (</a:t>
                      </a:r>
                      <a:r>
                        <a:rPr lang="en-AU" dirty="0" err="1"/>
                        <a:t>Nom_districte</a:t>
                      </a:r>
                      <a:r>
                        <a:rPr lang="en-AU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7835866"/>
                  </a:ext>
                </a:extLst>
              </a:tr>
            </a:tbl>
          </a:graphicData>
        </a:graphic>
      </p:graphicFrame>
      <p:graphicFrame>
        <p:nvGraphicFramePr>
          <p:cNvPr id="19" name="Table 4">
            <a:extLst>
              <a:ext uri="{FF2B5EF4-FFF2-40B4-BE49-F238E27FC236}">
                <a16:creationId xmlns:a16="http://schemas.microsoft.com/office/drawing/2014/main" id="{D51F8246-D446-4034-85ED-6FF1F1D4EA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147960"/>
              </p:ext>
            </p:extLst>
          </p:nvPr>
        </p:nvGraphicFramePr>
        <p:xfrm>
          <a:off x="1343215" y="4335323"/>
          <a:ext cx="3104776" cy="221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4776">
                  <a:extLst>
                    <a:ext uri="{9D8B030D-6E8A-4147-A177-3AD203B41FA5}">
                      <a16:colId xmlns:a16="http://schemas.microsoft.com/office/drawing/2014/main" val="1003031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err="1"/>
                        <a:t>accident_datetime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449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dirty="0" err="1"/>
                        <a:t>accident_id</a:t>
                      </a:r>
                      <a:r>
                        <a:rPr lang="en-AU" b="1" dirty="0"/>
                        <a:t> (</a:t>
                      </a:r>
                      <a:r>
                        <a:rPr lang="en-AU" b="1" dirty="0" err="1"/>
                        <a:t>Codi_expedient</a:t>
                      </a:r>
                      <a:r>
                        <a:rPr lang="en-AU" b="1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91729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err="1"/>
                        <a:t>hour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Hoa_dia</a:t>
                      </a:r>
                      <a:r>
                        <a:rPr lang="es-E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57076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err="1"/>
                        <a:t>day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Dia_mes</a:t>
                      </a:r>
                      <a:r>
                        <a:rPr lang="es-E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1100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err="1"/>
                        <a:t>month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Mes_any</a:t>
                      </a:r>
                      <a:r>
                        <a:rPr lang="es-E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308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 err="1"/>
                        <a:t>year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Any</a:t>
                      </a:r>
                      <a:r>
                        <a:rPr lang="es-ES" dirty="0"/>
                        <a:t>)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7835866"/>
                  </a:ext>
                </a:extLst>
              </a:tr>
            </a:tbl>
          </a:graphicData>
        </a:graphic>
      </p:graphicFrame>
      <p:graphicFrame>
        <p:nvGraphicFramePr>
          <p:cNvPr id="20" name="Table 4">
            <a:extLst>
              <a:ext uri="{FF2B5EF4-FFF2-40B4-BE49-F238E27FC236}">
                <a16:creationId xmlns:a16="http://schemas.microsoft.com/office/drawing/2014/main" id="{41DAFAEF-B147-4F1F-8D83-656E983AA8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685097"/>
              </p:ext>
            </p:extLst>
          </p:nvPr>
        </p:nvGraphicFramePr>
        <p:xfrm>
          <a:off x="7636435" y="840591"/>
          <a:ext cx="3104776" cy="221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4776">
                  <a:extLst>
                    <a:ext uri="{9D8B030D-6E8A-4147-A177-3AD203B41FA5}">
                      <a16:colId xmlns:a16="http://schemas.microsoft.com/office/drawing/2014/main" val="1003031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err="1"/>
                        <a:t>accident_location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449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dirty="0" err="1"/>
                        <a:t>accident_id</a:t>
                      </a:r>
                      <a:r>
                        <a:rPr lang="en-AU" b="1" dirty="0"/>
                        <a:t> (</a:t>
                      </a:r>
                      <a:r>
                        <a:rPr lang="en-AU" b="1" dirty="0" err="1"/>
                        <a:t>Codi_expedient</a:t>
                      </a:r>
                      <a:r>
                        <a:rPr lang="en-AU" b="1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917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0" dirty="0" err="1"/>
                        <a:t>X_coord</a:t>
                      </a:r>
                      <a:r>
                        <a:rPr lang="es-ES" b="0" dirty="0"/>
                        <a:t> (</a:t>
                      </a:r>
                      <a:r>
                        <a:rPr lang="es-ES" b="0" dirty="0" err="1"/>
                        <a:t>Coordenada_UTM_X</a:t>
                      </a:r>
                      <a:r>
                        <a:rPr lang="es-ES" b="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570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0" dirty="0" err="1"/>
                        <a:t>Y_coord</a:t>
                      </a:r>
                      <a:r>
                        <a:rPr lang="es-ES" b="0" dirty="0"/>
                        <a:t> (</a:t>
                      </a:r>
                      <a:r>
                        <a:rPr lang="es-ES" b="0" dirty="0" err="1"/>
                        <a:t>Coordenada_UTM_Y</a:t>
                      </a:r>
                      <a:r>
                        <a:rPr lang="es-ES" b="0" dirty="0"/>
                        <a:t>)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308387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0" dirty="0" err="1"/>
                        <a:t>longitude</a:t>
                      </a:r>
                      <a:r>
                        <a:rPr lang="es-ES" b="0" dirty="0"/>
                        <a:t> (Longitud)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7835866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0" dirty="0" err="1"/>
                        <a:t>latitude</a:t>
                      </a:r>
                      <a:r>
                        <a:rPr lang="es-ES" b="0" dirty="0"/>
                        <a:t> (Latitud</a:t>
                      </a:r>
                      <a:r>
                        <a:rPr lang="en-AU" b="0" dirty="0"/>
                        <a:t>)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940409"/>
                  </a:ext>
                </a:extLst>
              </a:tr>
            </a:tbl>
          </a:graphicData>
        </a:graphic>
      </p:graphicFrame>
      <p:graphicFrame>
        <p:nvGraphicFramePr>
          <p:cNvPr id="21" name="Table 2">
            <a:extLst>
              <a:ext uri="{FF2B5EF4-FFF2-40B4-BE49-F238E27FC236}">
                <a16:creationId xmlns:a16="http://schemas.microsoft.com/office/drawing/2014/main" id="{5303F8BD-420D-4B26-BCF0-56F216485C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9980672"/>
              </p:ext>
            </p:extLst>
          </p:nvPr>
        </p:nvGraphicFramePr>
        <p:xfrm>
          <a:off x="1362637" y="840591"/>
          <a:ext cx="369345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3459">
                  <a:extLst>
                    <a:ext uri="{9D8B030D-6E8A-4147-A177-3AD203B41FA5}">
                      <a16:colId xmlns:a16="http://schemas.microsoft.com/office/drawing/2014/main" val="17909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accident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754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dirty="0" err="1"/>
                        <a:t>accident_id</a:t>
                      </a:r>
                      <a:r>
                        <a:rPr lang="en-AU" b="1" dirty="0"/>
                        <a:t> (</a:t>
                      </a:r>
                      <a:r>
                        <a:rPr lang="en-AU" b="1" dirty="0" err="1"/>
                        <a:t>Codi_expedient</a:t>
                      </a:r>
                      <a:r>
                        <a:rPr lang="en-AU" b="1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20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dirty="0" err="1"/>
                        <a:t>street_ID</a:t>
                      </a:r>
                      <a:r>
                        <a:rPr lang="en-AU" b="0" dirty="0"/>
                        <a:t> (</a:t>
                      </a:r>
                      <a:r>
                        <a:rPr lang="fr-FR" b="0" dirty="0" err="1"/>
                        <a:t>Codi_carrer</a:t>
                      </a:r>
                      <a:r>
                        <a:rPr lang="fr-FR" b="0" dirty="0"/>
                        <a:t>)</a:t>
                      </a:r>
                      <a:endParaRPr lang="en-AU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270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 err="1"/>
                        <a:t>acc_desc</a:t>
                      </a:r>
                      <a:r>
                        <a:rPr lang="en-AU" dirty="0"/>
                        <a:t> (</a:t>
                      </a:r>
                      <a:r>
                        <a:rPr lang="en-AU" dirty="0" err="1"/>
                        <a:t>Descripcio_causa_vianant</a:t>
                      </a:r>
                      <a:r>
                        <a:rPr lang="en-AU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158257"/>
                  </a:ext>
                </a:extLst>
              </a:tr>
            </a:tbl>
          </a:graphicData>
        </a:graphic>
      </p:graphicFrame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4FB03DD-6920-418A-8869-7680F2091323}"/>
              </a:ext>
            </a:extLst>
          </p:cNvPr>
          <p:cNvCxnSpPr>
            <a:cxnSpLocks/>
          </p:cNvCxnSpPr>
          <p:nvPr/>
        </p:nvCxnSpPr>
        <p:spPr>
          <a:xfrm flipH="1">
            <a:off x="1210239" y="1389530"/>
            <a:ext cx="15239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CBD5D7-1B59-4A1F-9615-3E1CEBF383E9}"/>
              </a:ext>
            </a:extLst>
          </p:cNvPr>
          <p:cNvCxnSpPr>
            <a:cxnSpLocks/>
          </p:cNvCxnSpPr>
          <p:nvPr/>
        </p:nvCxnSpPr>
        <p:spPr>
          <a:xfrm flipV="1">
            <a:off x="1210239" y="1389530"/>
            <a:ext cx="0" cy="32093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BC063BD-C29C-4CE9-8D88-ACC1208E6117}"/>
              </a:ext>
            </a:extLst>
          </p:cNvPr>
          <p:cNvCxnSpPr>
            <a:cxnSpLocks/>
          </p:cNvCxnSpPr>
          <p:nvPr/>
        </p:nvCxnSpPr>
        <p:spPr>
          <a:xfrm>
            <a:off x="1210239" y="4598899"/>
            <a:ext cx="1523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EC4142D-0053-4A39-A8A0-235125C8D52B}"/>
              </a:ext>
            </a:extLst>
          </p:cNvPr>
          <p:cNvCxnSpPr>
            <a:cxnSpLocks/>
          </p:cNvCxnSpPr>
          <p:nvPr/>
        </p:nvCxnSpPr>
        <p:spPr>
          <a:xfrm>
            <a:off x="5477439" y="3792070"/>
            <a:ext cx="2510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A46ECCA-1E53-4162-A6D4-B11A89C2829A}"/>
              </a:ext>
            </a:extLst>
          </p:cNvPr>
          <p:cNvCxnSpPr>
            <a:cxnSpLocks/>
          </p:cNvCxnSpPr>
          <p:nvPr/>
        </p:nvCxnSpPr>
        <p:spPr>
          <a:xfrm>
            <a:off x="5477439" y="1461247"/>
            <a:ext cx="0" cy="23308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F8CA66B-51BE-4198-97F1-21D6B10E9907}"/>
              </a:ext>
            </a:extLst>
          </p:cNvPr>
          <p:cNvCxnSpPr>
            <a:cxnSpLocks/>
          </p:cNvCxnSpPr>
          <p:nvPr/>
        </p:nvCxnSpPr>
        <p:spPr>
          <a:xfrm>
            <a:off x="5056096" y="1299880"/>
            <a:ext cx="2580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Table 4">
            <a:extLst>
              <a:ext uri="{FF2B5EF4-FFF2-40B4-BE49-F238E27FC236}">
                <a16:creationId xmlns:a16="http://schemas.microsoft.com/office/drawing/2014/main" id="{361158B2-632F-4FB4-9F1C-8746FC977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685076"/>
              </p:ext>
            </p:extLst>
          </p:nvPr>
        </p:nvGraphicFramePr>
        <p:xfrm>
          <a:off x="5728450" y="3372966"/>
          <a:ext cx="5012765" cy="331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2765">
                  <a:extLst>
                    <a:ext uri="{9D8B030D-6E8A-4147-A177-3AD203B41FA5}">
                      <a16:colId xmlns:a16="http://schemas.microsoft.com/office/drawing/2014/main" val="1003031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err="1"/>
                        <a:t>driver_vehicle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449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1" dirty="0" err="1"/>
                        <a:t>Codi_expedient</a:t>
                      </a:r>
                      <a:endParaRPr lang="es-E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917299"/>
                  </a:ext>
                </a:extLst>
              </a:tr>
              <a:tr h="303953">
                <a:tc>
                  <a:txBody>
                    <a:bodyPr/>
                    <a:lstStyle/>
                    <a:p>
                      <a:r>
                        <a:rPr lang="es-ES" dirty="0" err="1"/>
                        <a:t>unique_ident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to</a:t>
                      </a:r>
                      <a:r>
                        <a:rPr lang="es-ES" dirty="0"/>
                        <a:t> be </a:t>
                      </a:r>
                      <a:r>
                        <a:rPr lang="es-ES" dirty="0" err="1"/>
                        <a:t>derived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from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accident_ID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570764"/>
                  </a:ext>
                </a:extLst>
              </a:tr>
              <a:tr h="24214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err="1"/>
                        <a:t>vehicle_type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Descripcio_tipus_vehicle</a:t>
                      </a:r>
                      <a:r>
                        <a:rPr lang="es-E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982646"/>
                  </a:ext>
                </a:extLst>
              </a:tr>
              <a:tr h="1803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err="1"/>
                        <a:t>vehicle_model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Descripcio_model</a:t>
                      </a:r>
                      <a:r>
                        <a:rPr lang="es-ES" dirty="0"/>
                        <a:t>)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570863"/>
                  </a:ext>
                </a:extLst>
              </a:tr>
              <a:tr h="1185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err="1"/>
                        <a:t>vehicle_manuf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Descripcio_marca</a:t>
                      </a:r>
                      <a:r>
                        <a:rPr lang="es-ES" dirty="0"/>
                        <a:t>)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10691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err="1"/>
                        <a:t>vehicle_colour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Descripcio_color</a:t>
                      </a:r>
                      <a:r>
                        <a:rPr lang="es-ES" dirty="0"/>
                        <a:t>)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8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(</a:t>
                      </a:r>
                      <a:r>
                        <a:rPr lang="en-AU" dirty="0" err="1"/>
                        <a:t>license_type</a:t>
                      </a:r>
                      <a:r>
                        <a:rPr lang="en-AU" dirty="0"/>
                        <a:t> (</a:t>
                      </a:r>
                      <a:r>
                        <a:rPr lang="en-AU" dirty="0" err="1"/>
                        <a:t>Descripcio_carnet</a:t>
                      </a:r>
                      <a:r>
                        <a:rPr lang="en-AU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308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err="1"/>
                        <a:t>years_driving</a:t>
                      </a:r>
                      <a:r>
                        <a:rPr lang="en-AU" dirty="0"/>
                        <a:t> (</a:t>
                      </a:r>
                      <a:r>
                        <a:rPr lang="en-AU" dirty="0" err="1"/>
                        <a:t>Antiguitat_carnet</a:t>
                      </a:r>
                      <a:r>
                        <a:rPr lang="en-AU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7835866"/>
                  </a:ext>
                </a:extLst>
              </a:tr>
            </a:tbl>
          </a:graphicData>
        </a:graphic>
      </p:graphicFrame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5680E2E-8B0A-475E-B239-15B3EE056C56}"/>
              </a:ext>
            </a:extLst>
          </p:cNvPr>
          <p:cNvCxnSpPr>
            <a:cxnSpLocks/>
          </p:cNvCxnSpPr>
          <p:nvPr/>
        </p:nvCxnSpPr>
        <p:spPr>
          <a:xfrm>
            <a:off x="5047131" y="1461247"/>
            <a:ext cx="4303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46886B2-2EEB-4446-85FF-B92490FB294C}"/>
              </a:ext>
            </a:extLst>
          </p:cNvPr>
          <p:cNvCxnSpPr/>
          <p:nvPr/>
        </p:nvCxnSpPr>
        <p:spPr>
          <a:xfrm>
            <a:off x="5047131" y="1775012"/>
            <a:ext cx="2151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B95357B-6FBE-46F9-B701-65BE8EAA597A}"/>
              </a:ext>
            </a:extLst>
          </p:cNvPr>
          <p:cNvCxnSpPr>
            <a:cxnSpLocks/>
          </p:cNvCxnSpPr>
          <p:nvPr/>
        </p:nvCxnSpPr>
        <p:spPr>
          <a:xfrm>
            <a:off x="5262285" y="1775012"/>
            <a:ext cx="0" cy="12012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3028A1E-1BCB-49B1-B0EA-AF79974B6FD7}"/>
              </a:ext>
            </a:extLst>
          </p:cNvPr>
          <p:cNvCxnSpPr>
            <a:cxnSpLocks/>
          </p:cNvCxnSpPr>
          <p:nvPr/>
        </p:nvCxnSpPr>
        <p:spPr>
          <a:xfrm flipH="1">
            <a:off x="4482354" y="2976284"/>
            <a:ext cx="779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336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A9B47F-3DD8-4645-81DC-B88780643C07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purl.org/dc/dcmitype/"/>
    <ds:schemaRef ds:uri="71af3243-3dd4-4a8d-8c0d-dd76da1f02a5"/>
    <ds:schemaRef ds:uri="http://schemas.microsoft.com/office/infopath/2007/PartnerControls"/>
    <ds:schemaRef ds:uri="16c05727-aa75-4e4a-9b5f-8a80a1165891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504</Words>
  <Application>Microsoft Office PowerPoint</Application>
  <PresentationFormat>Widescreen</PresentationFormat>
  <Paragraphs>196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Corbel</vt:lpstr>
      <vt:lpstr>Office Theme</vt:lpstr>
      <vt:lpstr>Barcelona Road traffic accidents: what happens in august? </vt:lpstr>
      <vt:lpstr>Project goals</vt:lpstr>
      <vt:lpstr>Data source</vt:lpstr>
      <vt:lpstr>ERD</vt:lpstr>
      <vt:lpstr>Findings</vt:lpstr>
      <vt:lpstr>Findings</vt:lpstr>
      <vt:lpstr>Findings</vt:lpstr>
      <vt:lpstr>Learning &amp; Further research</vt:lpstr>
      <vt:lpstr>Proposed ERD for future improvements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2019-10-31T05:51:02Z</dcterms:created>
  <dcterms:modified xsi:type="dcterms:W3CDTF">2019-11-01T15:27:33Z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